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Lato" panose="020F0502020204030203" pitchFamily="34" charset="0"/>
      <p:regular r:id="rId16"/>
      <p:bold r:id="rId17"/>
      <p:italic r:id="rId18"/>
      <p:boldItalic r:id="rId19"/>
    </p:embeddedFont>
    <p:embeddedFont>
      <p:font typeface="PT Sans Narrow" panose="020B0506020203020204" pitchFamily="34" charset="0"/>
      <p:regular r:id="rId20"/>
      <p:bold r:id="rId21"/>
    </p:embeddedFont>
    <p:embeddedFont>
      <p:font typeface="Roboto" panose="02000000000000000000" pitchFamily="2" charset="0"/>
      <p:regular r:id="rId22"/>
      <p:bold r:id="rId23"/>
      <p:italic r:id="rId24"/>
      <p:boldItalic r:id="rId25"/>
    </p:embeddedFont>
    <p:embeddedFont>
      <p:font typeface="Work Sans"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5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390e7c1ade_0_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1"/>
        <p:cNvGrpSpPr/>
        <p:nvPr/>
      </p:nvGrpSpPr>
      <p:grpSpPr>
        <a:xfrm>
          <a:off x="0" y="0"/>
          <a:ext cx="0" cy="0"/>
          <a:chOff x="0" y="0"/>
          <a:chExt cx="0" cy="0"/>
        </a:xfrm>
      </p:grpSpPr>
      <p:cxnSp>
        <p:nvCxnSpPr>
          <p:cNvPr id="62" name="Google Shape;62;p3"/>
          <p:cNvCxnSpPr>
            <a:stCxn id="63"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4" name="Google Shape;64;p3"/>
          <p:cNvGrpSpPr/>
          <p:nvPr/>
        </p:nvGrpSpPr>
        <p:grpSpPr>
          <a:xfrm>
            <a:off x="190345" y="900758"/>
            <a:ext cx="7581747" cy="5906"/>
            <a:chOff x="1890075" y="5241175"/>
            <a:chExt cx="4240556" cy="257700"/>
          </a:xfrm>
        </p:grpSpPr>
        <p:sp>
          <p:nvSpPr>
            <p:cNvPr id="65" name="Google Shape;6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6" name="Google Shape;6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7" name="Google Shape;6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8" name="Google Shape;6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69" name="Google Shape;69;p3"/>
          <p:cNvGrpSpPr/>
          <p:nvPr/>
        </p:nvGrpSpPr>
        <p:grpSpPr>
          <a:xfrm>
            <a:off x="190320" y="931759"/>
            <a:ext cx="7581691" cy="5901"/>
            <a:chOff x="1890075" y="5241175"/>
            <a:chExt cx="4240556" cy="257700"/>
          </a:xfrm>
        </p:grpSpPr>
        <p:sp>
          <p:nvSpPr>
            <p:cNvPr id="70" name="Google Shape;7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 name="Google Shape;7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4" name="Google Shape;7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5" name="Google Shape;75;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76" name="Google Shape;76;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7" name="Google Shape;77;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3"/>
          <p:cNvGrpSpPr/>
          <p:nvPr/>
        </p:nvGrpSpPr>
        <p:grpSpPr>
          <a:xfrm>
            <a:off x="190320" y="900657"/>
            <a:ext cx="7581691" cy="5901"/>
            <a:chOff x="1890075" y="5241175"/>
            <a:chExt cx="4240556" cy="257700"/>
          </a:xfrm>
        </p:grpSpPr>
        <p:sp>
          <p:nvSpPr>
            <p:cNvPr id="79" name="Google Shape;79;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0" name="Google Shape;8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1" name="Google Shape;8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2" name="Google Shape;8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3" name="Google Shape;83;p3"/>
          <p:cNvGrpSpPr/>
          <p:nvPr/>
        </p:nvGrpSpPr>
        <p:grpSpPr>
          <a:xfrm>
            <a:off x="190320" y="931759"/>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3" name="Google Shape;6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87" name="Google Shape;87;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88" name="Google Shape;88;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89" name="Google Shape;89;p3"/>
          <p:cNvGrpSpPr/>
          <p:nvPr/>
        </p:nvGrpSpPr>
        <p:grpSpPr>
          <a:xfrm>
            <a:off x="172024" y="1040825"/>
            <a:ext cx="137818" cy="187200"/>
            <a:chOff x="507100" y="1997600"/>
            <a:chExt cx="158375" cy="187200"/>
          </a:xfrm>
        </p:grpSpPr>
        <p:sp>
          <p:nvSpPr>
            <p:cNvPr id="90" name="Google Shape;90;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3" name="Google Shape;93;p3"/>
          <p:cNvGrpSpPr/>
          <p:nvPr/>
        </p:nvGrpSpPr>
        <p:grpSpPr>
          <a:xfrm>
            <a:off x="190349" y="2907725"/>
            <a:ext cx="137818" cy="187200"/>
            <a:chOff x="507100" y="1540400"/>
            <a:chExt cx="158375" cy="187200"/>
          </a:xfrm>
        </p:grpSpPr>
        <p:sp>
          <p:nvSpPr>
            <p:cNvPr id="94" name="Google Shape;94;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7" name="Google Shape;97;p3"/>
          <p:cNvGrpSpPr/>
          <p:nvPr/>
        </p:nvGrpSpPr>
        <p:grpSpPr>
          <a:xfrm>
            <a:off x="172024" y="5506200"/>
            <a:ext cx="137818" cy="187200"/>
            <a:chOff x="507100" y="1997600"/>
            <a:chExt cx="158375" cy="187200"/>
          </a:xfrm>
        </p:grpSpPr>
        <p:sp>
          <p:nvSpPr>
            <p:cNvPr id="98" name="Google Shape;98;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1" name="Google Shape;101;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2" name="Google Shape;102;p3"/>
          <p:cNvGrpSpPr/>
          <p:nvPr/>
        </p:nvGrpSpPr>
        <p:grpSpPr>
          <a:xfrm>
            <a:off x="172024" y="7607808"/>
            <a:ext cx="137818" cy="187200"/>
            <a:chOff x="507100" y="1997600"/>
            <a:chExt cx="158375" cy="187200"/>
          </a:xfrm>
        </p:grpSpPr>
        <p:sp>
          <p:nvSpPr>
            <p:cNvPr id="103" name="Google Shape;103;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06" name="Google Shape;106;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07" name="Google Shape;107;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08"/>
        <p:cNvGrpSpPr/>
        <p:nvPr/>
      </p:nvGrpSpPr>
      <p:grpSpPr>
        <a:xfrm>
          <a:off x="0" y="0"/>
          <a:ext cx="0" cy="0"/>
          <a:chOff x="0" y="0"/>
          <a:chExt cx="0" cy="0"/>
        </a:xfrm>
      </p:grpSpPr>
      <p:cxnSp>
        <p:nvCxnSpPr>
          <p:cNvPr id="109" name="Google Shape;109;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0" name="Google Shape;110;p4"/>
          <p:cNvGrpSpPr/>
          <p:nvPr/>
        </p:nvGrpSpPr>
        <p:grpSpPr>
          <a:xfrm>
            <a:off x="404725" y="1300475"/>
            <a:ext cx="6908400" cy="72025"/>
            <a:chOff x="404725" y="1681475"/>
            <a:chExt cx="6908400" cy="72025"/>
          </a:xfrm>
        </p:grpSpPr>
        <p:cxnSp>
          <p:nvCxnSpPr>
            <p:cNvPr id="111" name="Google Shape;111;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2" name="Google Shape;112;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3" name="Google Shape;113;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4" name="Google Shape;114;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5" name="Google Shape;115;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16" name="Google Shape;116;p4"/>
          <p:cNvGrpSpPr/>
          <p:nvPr/>
        </p:nvGrpSpPr>
        <p:grpSpPr>
          <a:xfrm>
            <a:off x="417975" y="1504250"/>
            <a:ext cx="2357775" cy="410125"/>
            <a:chOff x="417975" y="1885250"/>
            <a:chExt cx="2357775" cy="410125"/>
          </a:xfrm>
        </p:grpSpPr>
        <p:sp>
          <p:nvSpPr>
            <p:cNvPr id="117" name="Google Shape;117;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4"/>
          <p:cNvGrpSpPr/>
          <p:nvPr/>
        </p:nvGrpSpPr>
        <p:grpSpPr>
          <a:xfrm>
            <a:off x="417975" y="3276600"/>
            <a:ext cx="2357775" cy="410125"/>
            <a:chOff x="265575" y="3352800"/>
            <a:chExt cx="2357775" cy="410125"/>
          </a:xfrm>
        </p:grpSpPr>
        <p:sp>
          <p:nvSpPr>
            <p:cNvPr id="122" name="Google Shape;122;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4"/>
          <p:cNvGrpSpPr/>
          <p:nvPr/>
        </p:nvGrpSpPr>
        <p:grpSpPr>
          <a:xfrm>
            <a:off x="3872044" y="3276600"/>
            <a:ext cx="2747987" cy="410125"/>
            <a:chOff x="3567313" y="3200400"/>
            <a:chExt cx="2357775" cy="410125"/>
          </a:xfrm>
        </p:grpSpPr>
        <p:sp>
          <p:nvSpPr>
            <p:cNvPr id="127" name="Google Shape;127;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4"/>
          <p:cNvGrpSpPr/>
          <p:nvPr/>
        </p:nvGrpSpPr>
        <p:grpSpPr>
          <a:xfrm>
            <a:off x="417963" y="6597750"/>
            <a:ext cx="2357775" cy="410125"/>
            <a:chOff x="-39237" y="6140550"/>
            <a:chExt cx="2357775" cy="410125"/>
          </a:xfrm>
        </p:grpSpPr>
        <p:sp>
          <p:nvSpPr>
            <p:cNvPr id="132" name="Google Shape;132;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7" name="Google Shape;137;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8" name="Google Shape;138;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9" name="Google Shape;139;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0" name="Google Shape;140;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1" name="Google Shape;141;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2" name="Google Shape;142;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3" name="Google Shape;143;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4" name="Google Shape;144;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45" name="Google Shape;145;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46" name="Google Shape;146;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47" name="Google Shape;147;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48" name="Google Shape;148;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49"/>
        <p:cNvGrpSpPr/>
        <p:nvPr/>
      </p:nvGrpSpPr>
      <p:grpSpPr>
        <a:xfrm>
          <a:off x="0" y="0"/>
          <a:ext cx="0" cy="0"/>
          <a:chOff x="0" y="0"/>
          <a:chExt cx="0" cy="0"/>
        </a:xfrm>
      </p:grpSpPr>
      <p:sp>
        <p:nvSpPr>
          <p:cNvPr id="150" name="Google Shape;150;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51" name="Google Shape;151;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52" name="Google Shape;152;p5"/>
          <p:cNvGrpSpPr/>
          <p:nvPr/>
        </p:nvGrpSpPr>
        <p:grpSpPr>
          <a:xfrm>
            <a:off x="95351" y="1392509"/>
            <a:ext cx="7581691" cy="5901"/>
            <a:chOff x="1890075" y="5241175"/>
            <a:chExt cx="4240556" cy="257700"/>
          </a:xfrm>
        </p:grpSpPr>
        <p:sp>
          <p:nvSpPr>
            <p:cNvPr id="153" name="Google Shape;15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4" name="Google Shape;15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5" name="Google Shape;15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6" name="Google Shape;15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57" name="Google Shape;157;p5"/>
          <p:cNvGrpSpPr/>
          <p:nvPr/>
        </p:nvGrpSpPr>
        <p:grpSpPr>
          <a:xfrm>
            <a:off x="95351" y="4542984"/>
            <a:ext cx="7581691" cy="5901"/>
            <a:chOff x="1890075" y="5241175"/>
            <a:chExt cx="4240556" cy="257700"/>
          </a:xfrm>
        </p:grpSpPr>
        <p:sp>
          <p:nvSpPr>
            <p:cNvPr id="158" name="Google Shape;15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9" name="Google Shape;15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0" name="Google Shape;16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1" name="Google Shape;16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62" name="Google Shape;16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3" name="Google Shape;16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4" name="Google Shape;16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5" name="Google Shape;16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66" name="Google Shape;166;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7" name="Google Shape;167;p5"/>
          <p:cNvGrpSpPr/>
          <p:nvPr/>
        </p:nvGrpSpPr>
        <p:grpSpPr>
          <a:xfrm>
            <a:off x="95351" y="8200359"/>
            <a:ext cx="7581691" cy="5901"/>
            <a:chOff x="1890075" y="5241175"/>
            <a:chExt cx="4240556" cy="257700"/>
          </a:xfrm>
        </p:grpSpPr>
        <p:sp>
          <p:nvSpPr>
            <p:cNvPr id="168" name="Google Shape;16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1" name="Google Shape;17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2" name="Google Shape;172;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73" name="Google Shape;173;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4" name="Google Shape;174;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75" name="Google Shape;175;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76"/>
        <p:cNvGrpSpPr/>
        <p:nvPr/>
      </p:nvGrpSpPr>
      <p:grpSpPr>
        <a:xfrm>
          <a:off x="0" y="0"/>
          <a:ext cx="0" cy="0"/>
          <a:chOff x="0" y="0"/>
          <a:chExt cx="0" cy="0"/>
        </a:xfrm>
      </p:grpSpPr>
      <p:sp>
        <p:nvSpPr>
          <p:cNvPr id="177" name="Google Shape;177;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78" name="Google Shape;178;p6"/>
          <p:cNvGrpSpPr/>
          <p:nvPr/>
        </p:nvGrpSpPr>
        <p:grpSpPr>
          <a:xfrm>
            <a:off x="-16250" y="9048087"/>
            <a:ext cx="7804900" cy="1072407"/>
            <a:chOff x="-19118" y="4617750"/>
            <a:chExt cx="9182236" cy="548378"/>
          </a:xfrm>
        </p:grpSpPr>
        <p:sp>
          <p:nvSpPr>
            <p:cNvPr id="179" name="Google Shape;179;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0" name="Google Shape;180;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8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8"/>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187" name="Google Shape;187;p8"/>
          <p:cNvSpPr txBox="1"/>
          <p:nvPr/>
        </p:nvSpPr>
        <p:spPr>
          <a:xfrm>
            <a:off x="211425" y="1782925"/>
            <a:ext cx="73095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dk1"/>
                </a:solidFill>
                <a:latin typeface="Times New Roman" panose="02020603050405020304" pitchFamily="18" charset="0"/>
                <a:cs typeface="Times New Roman" panose="02020603050405020304" pitchFamily="18" charset="0"/>
              </a:rPr>
              <a:t>T</a:t>
            </a:r>
            <a:r>
              <a:rPr lang="en" sz="1300" dirty="0">
                <a:solidFill>
                  <a:schemeClr val="dk1"/>
                </a:solidFill>
                <a:latin typeface="Times New Roman" panose="02020603050405020304" pitchFamily="18" charset="0"/>
                <a:ea typeface="Google Sans"/>
                <a:cs typeface="Times New Roman" panose="02020603050405020304" pitchFamily="18" charset="0"/>
                <a:sym typeface="Google Sans"/>
              </a:rPr>
              <a:t>he TikTok data team seeks to develop a machine learning model to assist in the classification of claims for user submissions. In this part of the project, the data team will conduct a hypothesis test to analyze the relationship between verified_status and video_view_count. </a:t>
            </a:r>
            <a:endParaRPr sz="13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
        <p:nvSpPr>
          <p:cNvPr id="188" name="Google Shape;188;p8"/>
          <p:cNvSpPr txBox="1"/>
          <p:nvPr/>
        </p:nvSpPr>
        <p:spPr>
          <a:xfrm>
            <a:off x="36300" y="3925075"/>
            <a:ext cx="3213000" cy="5693836"/>
          </a:xfrm>
          <a:prstGeom prst="rect">
            <a:avLst/>
          </a:prstGeom>
          <a:noFill/>
          <a:ln>
            <a:noFill/>
          </a:ln>
        </p:spPr>
        <p:txBody>
          <a:bodyPr spcFirstLastPara="1" wrap="square" lIns="91425" tIns="91425" rIns="91425" bIns="91425" anchor="t" anchorCtr="0">
            <a:spAutoFit/>
          </a:bodyPr>
          <a:lstStyle/>
          <a:p>
            <a:pPr marL="457200" lvl="0" indent="-317500" algn="l" rtl="0">
              <a:spcBef>
                <a:spcPts val="1000"/>
              </a:spcBef>
              <a:spcAft>
                <a:spcPts val="0"/>
              </a:spcAft>
              <a:buSzPts val="1400"/>
              <a:buFont typeface="Google Sans"/>
              <a:buChar char="●"/>
            </a:pPr>
            <a:r>
              <a:rPr lang="en" dirty="0">
                <a:latin typeface="Times New Roman" panose="02020603050405020304" pitchFamily="18" charset="0"/>
                <a:ea typeface="Google Sans"/>
                <a:cs typeface="Times New Roman" panose="02020603050405020304" pitchFamily="18" charset="0"/>
                <a:sym typeface="Google Sans"/>
              </a:rPr>
              <a:t>The analysis shows that there is a difference in number of views between TikTok videos posted by verified accounts and TikTok videos posted by unverified accounts. </a:t>
            </a:r>
            <a:endParaRPr dirty="0">
              <a:latin typeface="Times New Roman" panose="02020603050405020304" pitchFamily="18" charset="0"/>
              <a:ea typeface="Google Sans"/>
              <a:cs typeface="Times New Roman" panose="02020603050405020304" pitchFamily="18" charset="0"/>
              <a:sym typeface="Google Sans"/>
            </a:endParaRPr>
          </a:p>
          <a:p>
            <a:pPr marL="457200" lvl="0" indent="-317500" algn="l" rtl="0">
              <a:spcBef>
                <a:spcPts val="1000"/>
              </a:spcBef>
              <a:spcAft>
                <a:spcPts val="0"/>
              </a:spcAft>
              <a:buSzPts val="1400"/>
              <a:buFont typeface="Google Sans"/>
              <a:buChar char="●"/>
            </a:pPr>
            <a:r>
              <a:rPr lang="en" dirty="0">
                <a:latin typeface="Times New Roman" panose="02020603050405020304" pitchFamily="18" charset="0"/>
                <a:ea typeface="Google Sans"/>
                <a:cs typeface="Times New Roman" panose="02020603050405020304" pitchFamily="18" charset="0"/>
                <a:sym typeface="Google Sans"/>
              </a:rPr>
              <a:t>As a result, these findings suggest there might be fundamental behavioral differences between these two groups of accounts: verified and unverified. </a:t>
            </a:r>
            <a:endParaRPr dirty="0">
              <a:latin typeface="Times New Roman" panose="02020603050405020304" pitchFamily="18" charset="0"/>
              <a:ea typeface="Google Sans"/>
              <a:cs typeface="Times New Roman" panose="02020603050405020304" pitchFamily="18" charset="0"/>
              <a:sym typeface="Google Sans"/>
            </a:endParaRPr>
          </a:p>
          <a:p>
            <a:pPr marL="457200" lvl="0" indent="-317500" algn="l" rtl="0">
              <a:spcBef>
                <a:spcPts val="1000"/>
              </a:spcBef>
              <a:spcAft>
                <a:spcPts val="0"/>
              </a:spcAft>
              <a:buSzPts val="1400"/>
              <a:buFont typeface="Google Sans"/>
              <a:buChar char="●"/>
            </a:pPr>
            <a:r>
              <a:rPr lang="en" dirty="0">
                <a:latin typeface="Times New Roman" panose="02020603050405020304" pitchFamily="18" charset="0"/>
                <a:ea typeface="Google Sans"/>
                <a:cs typeface="Times New Roman" panose="02020603050405020304" pitchFamily="18" charset="0"/>
                <a:sym typeface="Google Sans"/>
              </a:rPr>
              <a:t>It would be interesting to investigate the root cause of this behavioral difference. For example, consider: </a:t>
            </a:r>
            <a:endParaRPr dirty="0">
              <a:latin typeface="Times New Roman" panose="02020603050405020304" pitchFamily="18" charset="0"/>
              <a:ea typeface="Google Sans"/>
              <a:cs typeface="Times New Roman" panose="02020603050405020304" pitchFamily="18" charset="0"/>
              <a:sym typeface="Google Sans"/>
            </a:endParaRPr>
          </a:p>
          <a:p>
            <a:pPr marL="914400" lvl="1" indent="-317500" algn="l" rtl="0">
              <a:spcBef>
                <a:spcPts val="1000"/>
              </a:spcBef>
              <a:spcAft>
                <a:spcPts val="0"/>
              </a:spcAft>
              <a:buSzPts val="1400"/>
              <a:buFont typeface="Google Sans"/>
              <a:buChar char="○"/>
            </a:pPr>
            <a:r>
              <a:rPr lang="en" dirty="0">
                <a:latin typeface="Times New Roman" panose="02020603050405020304" pitchFamily="18" charset="0"/>
                <a:ea typeface="Google Sans"/>
                <a:cs typeface="Times New Roman" panose="02020603050405020304" pitchFamily="18" charset="0"/>
                <a:sym typeface="Google Sans"/>
              </a:rPr>
              <a:t>Do unverified accounts tend to post more engaging videos? Is that engaging content a claim or opinion? </a:t>
            </a:r>
            <a:endParaRPr dirty="0">
              <a:latin typeface="Times New Roman" panose="02020603050405020304" pitchFamily="18" charset="0"/>
              <a:ea typeface="Google Sans"/>
              <a:cs typeface="Times New Roman" panose="02020603050405020304" pitchFamily="18" charset="0"/>
              <a:sym typeface="Google Sans"/>
            </a:endParaRPr>
          </a:p>
          <a:p>
            <a:pPr marL="914400" lvl="1" indent="-317500" algn="l" rtl="0">
              <a:spcBef>
                <a:spcPts val="1000"/>
              </a:spcBef>
              <a:spcAft>
                <a:spcPts val="1000"/>
              </a:spcAft>
              <a:buSzPts val="1400"/>
              <a:buFont typeface="Google Sans"/>
              <a:buChar char="○"/>
            </a:pPr>
            <a:r>
              <a:rPr lang="en" dirty="0">
                <a:latin typeface="Times New Roman" panose="02020603050405020304" pitchFamily="18" charset="0"/>
                <a:ea typeface="Google Sans"/>
                <a:cs typeface="Times New Roman" panose="02020603050405020304" pitchFamily="18" charset="0"/>
                <a:sym typeface="Google Sans"/>
              </a:rPr>
              <a:t>Or, are unverified accounts associated with spam bots that help inflate view counts?</a:t>
            </a:r>
            <a:endParaRPr dirty="0">
              <a:latin typeface="Times New Roman" panose="02020603050405020304" pitchFamily="18" charset="0"/>
              <a:ea typeface="Google Sans"/>
              <a:cs typeface="Times New Roman" panose="02020603050405020304" pitchFamily="18" charset="0"/>
              <a:sym typeface="Google Sans"/>
            </a:endParaRPr>
          </a:p>
        </p:txBody>
      </p:sp>
      <p:sp>
        <p:nvSpPr>
          <p:cNvPr id="189" name="Google Shape;189;p8"/>
          <p:cNvSpPr txBox="1"/>
          <p:nvPr/>
        </p:nvSpPr>
        <p:spPr>
          <a:xfrm>
            <a:off x="3350925" y="7778925"/>
            <a:ext cx="4246200" cy="205694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dirty="0">
                <a:latin typeface="Times New Roman" panose="02020603050405020304" pitchFamily="18" charset="0"/>
                <a:ea typeface="Google Sans"/>
                <a:cs typeface="Times New Roman" panose="02020603050405020304" pitchFamily="18" charset="0"/>
                <a:sym typeface="Google Sans"/>
              </a:rPr>
              <a:t>The team suggests moving forward and building a </a:t>
            </a:r>
            <a:r>
              <a:rPr lang="en" sz="1500" b="1" dirty="0">
                <a:latin typeface="Times New Roman" panose="02020603050405020304" pitchFamily="18" charset="0"/>
                <a:ea typeface="Google Sans"/>
                <a:cs typeface="Times New Roman" panose="02020603050405020304" pitchFamily="18" charset="0"/>
                <a:sym typeface="Google Sans"/>
              </a:rPr>
              <a:t>regression model</a:t>
            </a:r>
            <a:r>
              <a:rPr lang="en" sz="1500" dirty="0">
                <a:latin typeface="Times New Roman" panose="02020603050405020304" pitchFamily="18" charset="0"/>
                <a:ea typeface="Google Sans"/>
                <a:cs typeface="Times New Roman" panose="02020603050405020304" pitchFamily="18" charset="0"/>
                <a:sym typeface="Google Sans"/>
              </a:rPr>
              <a:t> on verified status. </a:t>
            </a:r>
            <a:endParaRPr sz="1500" dirty="0">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1000"/>
              </a:spcBef>
              <a:spcAft>
                <a:spcPts val="1000"/>
              </a:spcAft>
              <a:buNone/>
            </a:pPr>
            <a:r>
              <a:rPr lang="en" sz="1500" dirty="0">
                <a:latin typeface="Times New Roman" panose="02020603050405020304" pitchFamily="18" charset="0"/>
                <a:ea typeface="Google Sans"/>
                <a:cs typeface="Times New Roman" panose="02020603050405020304" pitchFamily="18" charset="0"/>
                <a:sym typeface="Google Sans"/>
              </a:rPr>
              <a:t>A regression model for verified_status can help analyze user behavior in this group of verified users. Then, this context can be used to consider results from a claim classification model that will be created afterwards. </a:t>
            </a:r>
            <a:endParaRPr sz="1500" dirty="0">
              <a:latin typeface="Times New Roman" panose="02020603050405020304" pitchFamily="18" charset="0"/>
              <a:ea typeface="Google Sans"/>
              <a:cs typeface="Times New Roman" panose="02020603050405020304" pitchFamily="18" charset="0"/>
              <a:sym typeface="Google Sans"/>
            </a:endParaRPr>
          </a:p>
        </p:txBody>
      </p:sp>
      <p:sp>
        <p:nvSpPr>
          <p:cNvPr id="190" name="Google Shape;190;p8"/>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Executive Summary: Statistical Testing Results</a:t>
            </a:r>
            <a:endParaRPr sz="2100" b="1">
              <a:latin typeface="Google Sans"/>
              <a:ea typeface="Google Sans"/>
              <a:cs typeface="Google Sans"/>
              <a:sym typeface="Google Sans"/>
            </a:endParaRPr>
          </a:p>
        </p:txBody>
      </p:sp>
      <p:sp>
        <p:nvSpPr>
          <p:cNvPr id="191" name="Google Shape;191;p8"/>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TikTok Claims Classification Project</a:t>
            </a:r>
            <a:endParaRPr sz="1200">
              <a:solidFill>
                <a:srgbClr val="000000"/>
              </a:solidFill>
              <a:latin typeface="PT Sans Narrow"/>
              <a:ea typeface="PT Sans Narrow"/>
              <a:cs typeface="PT Sans Narrow"/>
              <a:sym typeface="PT Sans Narrow"/>
            </a:endParaRPr>
          </a:p>
        </p:txBody>
      </p:sp>
      <p:pic>
        <p:nvPicPr>
          <p:cNvPr id="192" name="Google Shape;192;p8"/>
          <p:cNvPicPr preferRelativeResize="0"/>
          <p:nvPr/>
        </p:nvPicPr>
        <p:blipFill>
          <a:blip r:embed="rId3">
            <a:alphaModFix/>
          </a:blip>
          <a:stretch>
            <a:fillRect/>
          </a:stretch>
        </p:blipFill>
        <p:spPr>
          <a:xfrm>
            <a:off x="4177275" y="4986488"/>
            <a:ext cx="3203100" cy="907073"/>
          </a:xfrm>
          <a:prstGeom prst="rect">
            <a:avLst/>
          </a:prstGeom>
          <a:noFill/>
          <a:ln>
            <a:noFill/>
          </a:ln>
        </p:spPr>
      </p:pic>
      <p:sp>
        <p:nvSpPr>
          <p:cNvPr id="193" name="Google Shape;193;p8"/>
          <p:cNvSpPr txBox="1"/>
          <p:nvPr/>
        </p:nvSpPr>
        <p:spPr>
          <a:xfrm>
            <a:off x="3499475" y="3341138"/>
            <a:ext cx="4195500" cy="362660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dirty="0">
                <a:solidFill>
                  <a:schemeClr val="dk1"/>
                </a:solidFill>
                <a:latin typeface="Times New Roman" panose="02020603050405020304" pitchFamily="18" charset="0"/>
                <a:ea typeface="Google Sans"/>
                <a:cs typeface="Times New Roman" panose="02020603050405020304" pitchFamily="18" charset="0"/>
                <a:sym typeface="Google Sans"/>
              </a:rPr>
              <a:t>The TikTok data team considered the relationship between verified_status and video_view_count. </a:t>
            </a:r>
            <a:endParaRPr sz="13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1000"/>
              </a:spcBef>
              <a:spcAft>
                <a:spcPts val="0"/>
              </a:spcAft>
              <a:buNone/>
            </a:pPr>
            <a:r>
              <a:rPr lang="en" sz="1300" dirty="0">
                <a:solidFill>
                  <a:schemeClr val="dk1"/>
                </a:solidFill>
                <a:latin typeface="Times New Roman" panose="02020603050405020304" pitchFamily="18" charset="0"/>
                <a:ea typeface="Google Sans"/>
                <a:cs typeface="Times New Roman" panose="02020603050405020304" pitchFamily="18" charset="0"/>
                <a:sym typeface="Google Sans"/>
              </a:rPr>
              <a:t>One approach conducted was to examine the mean values of video_view_count for each group of verified_status in the sample data. The findings showed that most accounts were unverified. 265,663 accounts were not verified and 91,439 accounts were verified. </a:t>
            </a:r>
            <a:endParaRPr sz="13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1000"/>
              </a:spcBef>
              <a:spcAft>
                <a:spcPts val="0"/>
              </a:spcAft>
              <a:buNone/>
            </a:pPr>
            <a:endParaRPr sz="13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1000"/>
              </a:spcBef>
              <a:spcAft>
                <a:spcPts val="0"/>
              </a:spcAft>
              <a:buNone/>
            </a:pPr>
            <a:endParaRPr sz="1300" dirty="0">
              <a:solidFill>
                <a:schemeClr val="dk1"/>
              </a:solidFill>
              <a:latin typeface="Times New Roman" panose="02020603050405020304" pitchFamily="18" charset="0"/>
              <a:ea typeface="Google Sans"/>
              <a:cs typeface="Times New Roman" panose="02020603050405020304" pitchFamily="18" charset="0"/>
              <a:sym typeface="Google Sans"/>
            </a:endParaRPr>
          </a:p>
          <a:p>
            <a:pPr marL="0" lvl="0" indent="0" algn="l" rtl="0">
              <a:spcBef>
                <a:spcPts val="1000"/>
              </a:spcBef>
              <a:spcAft>
                <a:spcPts val="1000"/>
              </a:spcAft>
              <a:buNone/>
            </a:pPr>
            <a:r>
              <a:rPr lang="en" sz="1300" dirty="0">
                <a:solidFill>
                  <a:schemeClr val="dk1"/>
                </a:solidFill>
                <a:latin typeface="Times New Roman" panose="02020603050405020304" pitchFamily="18" charset="0"/>
                <a:ea typeface="Google Sans"/>
                <a:cs typeface="Times New Roman" panose="02020603050405020304" pitchFamily="18" charset="0"/>
                <a:sym typeface="Google Sans"/>
              </a:rPr>
              <a:t>The second approach was a two-sample hypothesis test. Aligned with preliminary findings from the mean values, this statistical analysis shows that any observed difference in the sample data is due to an actual difference in the corresponding population means.</a:t>
            </a:r>
            <a:endParaRPr sz="1300" dirty="0">
              <a:solidFill>
                <a:schemeClr val="dk1"/>
              </a:solidFill>
              <a:latin typeface="Times New Roman" panose="02020603050405020304" pitchFamily="18" charset="0"/>
              <a:ea typeface="Google Sans"/>
              <a:cs typeface="Times New Roman" panose="02020603050405020304" pitchFamily="18" charset="0"/>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329</Words>
  <Application>Microsoft Office PowerPoint</Application>
  <PresentationFormat>Custom</PresentationFormat>
  <Paragraphs>16</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Arial</vt:lpstr>
      <vt:lpstr>Calibri</vt:lpstr>
      <vt:lpstr>PT Sans Narrow</vt:lpstr>
      <vt:lpstr>Lato</vt:lpstr>
      <vt:lpstr>Roboto</vt:lpstr>
      <vt:lpstr>Google Sans SemiBold</vt:lpstr>
      <vt:lpstr>Google Sans</vt:lpstr>
      <vt:lpstr>Work Sans</vt:lpstr>
      <vt:lpstr>Times New Roman</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SWAPNIL BUDD</cp:lastModifiedBy>
  <cp:revision>1</cp:revision>
  <dcterms:modified xsi:type="dcterms:W3CDTF">2023-11-19T23:28:36Z</dcterms:modified>
</cp:coreProperties>
</file>